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Proxima Nova Semibold"/>
      <p:regular r:id="rId30"/>
      <p:bold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Semibold-bold.fntdata"/><Relationship Id="rId30" Type="http://schemas.openxmlformats.org/officeDocument/2006/relationships/font" Target="fonts/ProximaNova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DMSans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39" Type="http://schemas.openxmlformats.org/officeDocument/2006/relationships/font" Target="fonts/DMSans-italic.fntdata"/><Relationship Id="rId16" Type="http://schemas.openxmlformats.org/officeDocument/2006/relationships/slide" Target="slides/slide11.xml"/><Relationship Id="rId38" Type="http://schemas.openxmlformats.org/officeDocument/2006/relationships/font" Target="fonts/DM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075ff6b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f075ff6bc2_0_0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c10df8b02_0_145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c10df8b02_0_145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c10df8b02_0_237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c10df8b02_0_237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075ff6bc2_0_282:notes"/>
          <p:cNvSpPr/>
          <p:nvPr>
            <p:ph idx="2" type="sldImg"/>
          </p:nvPr>
        </p:nvSpPr>
        <p:spPr>
          <a:xfrm>
            <a:off x="381300" y="685800"/>
            <a:ext cx="6096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f075ff6bc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075ff6bc2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075ff6bc2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f792b9a8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f792b9a8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c10df8b02_2_0:notes"/>
          <p:cNvSpPr/>
          <p:nvPr>
            <p:ph idx="2" type="sldImg"/>
          </p:nvPr>
        </p:nvSpPr>
        <p:spPr>
          <a:xfrm>
            <a:off x="381300" y="685800"/>
            <a:ext cx="6096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1c10df8b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075ff6bc2_0_397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075ff6bc2_0_397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075ff6bc2_0_672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f075ff6bc2_0_672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075ff6bc2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f075ff6bc2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f792b9a8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ef792b9a8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075ff6bc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f075ff6bc2_0_8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075ff6bc2_0_597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f075ff6bc2_0_597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c10df8b02_0_0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c10df8b02_0_0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075ff6bc2_0_254:notes"/>
          <p:cNvSpPr/>
          <p:nvPr>
            <p:ph idx="2" type="sldImg"/>
          </p:nvPr>
        </p:nvSpPr>
        <p:spPr>
          <a:xfrm>
            <a:off x="1140403" y="685776"/>
            <a:ext cx="4578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075ff6bc2_0_254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f792b9a8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ef792b9a8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f792b9a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ef792b9a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RACIONAL: recap ecossistema &gt; fala de liderança no BRA &gt; desafios e oportunidades &gt; o que já está fazendo (investimento moda, parcerias como Pacaembu, Flamengo), etc.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f792b9a8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f792b9a8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c10df8b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c10df8b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c18f8044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c18f8044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.Monks - dark">
  <p:cSld name="TITLE_1_18_1_1_1_1_1_2_1_10">
    <p:bg>
      <p:bgPr>
        <a:solidFill>
          <a:srgbClr val="1A1A1A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2286000" y="228475"/>
            <a:ext cx="2286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EAE8E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/>
          <p:nvPr/>
        </p:nvSpPr>
        <p:spPr>
          <a:xfrm flipH="1" rot="-5400000">
            <a:off x="-54950" y="568469"/>
            <a:ext cx="491100" cy="1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850" lIns="12850" spcFirstLastPara="1" rIns="12850" wrap="square" tIns="128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pt-BR" sz="5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MAIO  2023</a:t>
            </a:r>
            <a:endParaRPr b="0" i="0" sz="500" u="none" cap="none" strike="noStrik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" name="Google Shape;53;p13"/>
          <p:cNvSpPr txBox="1"/>
          <p:nvPr/>
        </p:nvSpPr>
        <p:spPr>
          <a:xfrm flipH="1" rot="-5400000">
            <a:off x="-217400" y="4053624"/>
            <a:ext cx="816000" cy="1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850" lIns="12850" spcFirstLastPara="1" rIns="12850" wrap="square" tIns="1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pt-BR" sz="5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 LIVRE</a:t>
            </a:r>
            <a:endParaRPr b="0" i="0" sz="500" u="none" cap="none" strike="noStrike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54;p13"/>
          <p:cNvSpPr txBox="1"/>
          <p:nvPr/>
        </p:nvSpPr>
        <p:spPr>
          <a:xfrm rot="-5400000">
            <a:off x="89419" y="4390308"/>
            <a:ext cx="421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pt-BR" sz="5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5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20">
          <p15:clr>
            <a:srgbClr val="FA7B17"/>
          </p15:clr>
        </p15:guide>
        <p15:guide id="2" pos="1440">
          <p15:clr>
            <a:srgbClr val="FA7B17"/>
          </p15:clr>
        </p15:guide>
        <p15:guide id="3" pos="2880">
          <p15:clr>
            <a:srgbClr val="FA7B17"/>
          </p15:clr>
        </p15:guide>
        <p15:guide id="4" pos="3600">
          <p15:clr>
            <a:srgbClr val="FA7B17"/>
          </p15:clr>
        </p15:guide>
        <p15:guide id="5" pos="360">
          <p15:clr>
            <a:srgbClr val="FA7B17"/>
          </p15:clr>
        </p15:guide>
        <p15:guide id="6" pos="3240">
          <p15:clr>
            <a:srgbClr val="FA7B17"/>
          </p15:clr>
        </p15:guide>
        <p15:guide id="7" orient="horz" pos="722">
          <p15:clr>
            <a:srgbClr val="FA7B17"/>
          </p15:clr>
        </p15:guide>
        <p15:guide id="8" orient="horz" pos="2518">
          <p15:clr>
            <a:srgbClr val="FA7B17"/>
          </p15:clr>
        </p15:guide>
        <p15:guide id="9" orient="horz" pos="2882">
          <p15:clr>
            <a:srgbClr val="FA7B17"/>
          </p15:clr>
        </p15:guide>
        <p15:guide id="10" orient="horz" pos="362">
          <p15:clr>
            <a:srgbClr val="FA7B17"/>
          </p15:clr>
        </p15:guide>
        <p15:guide id="11" pos="5045">
          <p15:clr>
            <a:srgbClr val="FA7B17"/>
          </p15:clr>
        </p15:guide>
        <p15:guide id="12" pos="5400">
          <p15:clr>
            <a:srgbClr val="FA7B17"/>
          </p15:clr>
        </p15:guide>
        <p15:guide id="13" pos="179">
          <p15:clr>
            <a:srgbClr val="FA7B17"/>
          </p15:clr>
        </p15:guide>
        <p15:guide id="14" orient="horz" pos="1620">
          <p15:clr>
            <a:srgbClr val="FA7B17"/>
          </p15:clr>
        </p15:guide>
        <p15:guide id="15" pos="536">
          <p15:clr>
            <a:srgbClr val="FA7B17"/>
          </p15:clr>
        </p15:guide>
        <p15:guide id="16" orient="horz" pos="542">
          <p15:clr>
            <a:srgbClr val="FA7B17"/>
          </p15:clr>
        </p15:guide>
        <p15:guide id="17" orient="horz" pos="182">
          <p15:clr>
            <a:srgbClr val="FA7B17"/>
          </p15:clr>
        </p15:guide>
        <p15:guide id="18" orient="horz" pos="3058">
          <p15:clr>
            <a:srgbClr val="FA7B17"/>
          </p15:clr>
        </p15:guide>
        <p15:guide id="19" orient="horz" pos="2698">
          <p15:clr>
            <a:srgbClr val="FA7B17"/>
          </p15:clr>
        </p15:guide>
        <p15:guide id="20" pos="5224">
          <p15:clr>
            <a:srgbClr val="FA7B17"/>
          </p15:clr>
        </p15:guide>
        <p15:guide id="21" pos="557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177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2C317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5.jpg"/><Relationship Id="rId5" Type="http://schemas.openxmlformats.org/officeDocument/2006/relationships/image" Target="../media/image33.jpg"/><Relationship Id="rId6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f_UUfQAAImEX1MpZR1K8qbjpotFnGFx1/view" TargetMode="External"/><Relationship Id="rId5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1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HkBcWZjxt0E" TargetMode="External"/><Relationship Id="rId4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gif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gif"/><Relationship Id="rId4" Type="http://schemas.openxmlformats.org/officeDocument/2006/relationships/image" Target="../media/image5.png"/><Relationship Id="rId9" Type="http://schemas.openxmlformats.org/officeDocument/2006/relationships/image" Target="../media/image3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17.jpg"/><Relationship Id="rId6" Type="http://schemas.openxmlformats.org/officeDocument/2006/relationships/image" Target="../media/image23.jpg"/><Relationship Id="rId7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50198" y="-641838"/>
            <a:ext cx="3450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9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Introducción a Mercado Envíos Full</a:t>
            </a:r>
            <a:endParaRPr b="0" i="0" sz="169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307550" y="1403950"/>
            <a:ext cx="82947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5200">
                <a:solidFill>
                  <a:schemeClr val="lt1"/>
                </a:solidFill>
              </a:rPr>
              <a:t>Colaboração Humano-robótica: </a:t>
            </a:r>
            <a:endParaRPr sz="5200">
              <a:solidFill>
                <a:schemeClr val="lt1"/>
              </a:solidFill>
            </a:endParaRPr>
          </a:p>
          <a:p>
            <a:pPr indent="0" lvl="0" marL="12700" rtl="0" algn="l">
              <a:spcBef>
                <a:spcPts val="100"/>
              </a:spcBef>
              <a:spcAft>
                <a:spcPts val="0"/>
              </a:spcAft>
              <a:buClr>
                <a:srgbClr val="2C3177"/>
              </a:buClr>
              <a:buSzPts val="1400"/>
              <a:buFont typeface="Proxima Nova"/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009" y="321005"/>
            <a:ext cx="1287588" cy="3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401986" y="364751"/>
            <a:ext cx="9918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6"/>
          <p:cNvSpPr txBox="1"/>
          <p:nvPr>
            <p:ph idx="4294967295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pt-BR" sz="5200">
                <a:solidFill>
                  <a:schemeClr val="lt1"/>
                </a:solidFill>
              </a:rPr>
              <a:t>Como o Mercado livre otimiza logística com robôs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3171"/>
            <a:ext cx="9144003" cy="51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/>
          <p:nvPr/>
        </p:nvSpPr>
        <p:spPr>
          <a:xfrm>
            <a:off x="0" y="80045"/>
            <a:ext cx="9164400" cy="5143500"/>
          </a:xfrm>
          <a:prstGeom prst="roundRect">
            <a:avLst>
              <a:gd fmla="val 0" name="adj"/>
            </a:avLst>
          </a:prstGeom>
          <a:solidFill>
            <a:srgbClr val="000000">
              <a:alpha val="5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307550" y="1048250"/>
            <a:ext cx="2702400" cy="377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+"/>
            </a:pPr>
            <a:r>
              <a:rPr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100 mil m²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249" y="380730"/>
            <a:ext cx="1180539" cy="2991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/>
          <p:nvPr/>
        </p:nvSpPr>
        <p:spPr>
          <a:xfrm>
            <a:off x="307550" y="1581650"/>
            <a:ext cx="2702400" cy="377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+"/>
            </a:pPr>
            <a:r>
              <a:rPr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 mil colaboradores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307550" y="2115050"/>
            <a:ext cx="2702400" cy="377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Char char="+"/>
            </a:pPr>
            <a:r>
              <a:rPr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1mm de Itens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307550" y="2648450"/>
            <a:ext cx="2702400" cy="377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Operação 24 x 7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3">
            <a:alphaModFix/>
          </a:blip>
          <a:srcRect b="12058" l="0" r="0" t="343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>
            <a:off x="-10200" y="137655"/>
            <a:ext cx="9164400" cy="5143500"/>
          </a:xfrm>
          <a:prstGeom prst="roundRect">
            <a:avLst>
              <a:gd fmla="val 0" name="adj"/>
            </a:avLst>
          </a:prstGeom>
          <a:solidFill>
            <a:srgbClr val="000000">
              <a:alpha val="5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307550" y="2883025"/>
            <a:ext cx="26418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KM percorridos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8" name="Google Shape;268;p26"/>
          <p:cNvCxnSpPr/>
          <p:nvPr/>
        </p:nvCxnSpPr>
        <p:spPr>
          <a:xfrm>
            <a:off x="7470000" y="4717326"/>
            <a:ext cx="423300" cy="0"/>
          </a:xfrm>
          <a:prstGeom prst="straightConnector1">
            <a:avLst/>
          </a:prstGeom>
          <a:noFill/>
          <a:ln cap="flat" cmpd="sng" w="19050">
            <a:solidFill>
              <a:srgbClr val="FFE6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" name="Google Shape;2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225" y="379645"/>
            <a:ext cx="1287588" cy="3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/>
          <p:nvPr/>
        </p:nvSpPr>
        <p:spPr>
          <a:xfrm>
            <a:off x="307550" y="1054225"/>
            <a:ext cx="26418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Práticas de Armazenagem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307550" y="1663825"/>
            <a:ext cx="26418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Práticas de Picking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26"/>
          <p:cNvSpPr/>
          <p:nvPr/>
        </p:nvSpPr>
        <p:spPr>
          <a:xfrm>
            <a:off x="307550" y="2273425"/>
            <a:ext cx="26418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Garantia de Qualidade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307550" y="3492625"/>
            <a:ext cx="26418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Controle de Inventário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307550" y="4102225"/>
            <a:ext cx="26418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Escalabilidade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/>
          <p:nvPr/>
        </p:nvSpPr>
        <p:spPr>
          <a:xfrm>
            <a:off x="4586850" y="0"/>
            <a:ext cx="4557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5026975" y="1360046"/>
            <a:ext cx="3573300" cy="2564700"/>
          </a:xfrm>
          <a:prstGeom prst="roundRect">
            <a:avLst>
              <a:gd fmla="val 12676" name="adj"/>
            </a:avLst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 txBox="1"/>
          <p:nvPr/>
        </p:nvSpPr>
        <p:spPr>
          <a:xfrm>
            <a:off x="325225" y="1621700"/>
            <a:ext cx="38421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 objetivo é multiplicar a produtividade de </a:t>
            </a:r>
            <a:r>
              <a:rPr b="1" lang="pt-BR" sz="1800">
                <a:solidFill>
                  <a:srgbClr val="FFD100"/>
                </a:solidFill>
                <a:latin typeface="Proxima Nova"/>
                <a:ea typeface="Proxima Nova"/>
                <a:cs typeface="Proxima Nova"/>
                <a:sym typeface="Proxima Nova"/>
              </a:rPr>
              <a:t>putaway</a:t>
            </a:r>
            <a:r>
              <a:rPr lang="pt-BR">
                <a:solidFill>
                  <a:srgbClr val="FFD1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b="1" lang="pt-BR" sz="1800">
                <a:solidFill>
                  <a:srgbClr val="FFD100"/>
                </a:solidFill>
                <a:latin typeface="Proxima Nova"/>
                <a:ea typeface="Proxima Nova"/>
                <a:cs typeface="Proxima Nova"/>
                <a:sym typeface="Proxima Nova"/>
              </a:rPr>
              <a:t> picking</a:t>
            </a:r>
            <a:r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reduzindo deslocamento dos </a:t>
            </a:r>
            <a:r>
              <a:rPr b="1" lang="pt-BR" sz="1800">
                <a:solidFill>
                  <a:srgbClr val="FFD100"/>
                </a:solidFill>
                <a:latin typeface="Proxima Nova"/>
                <a:ea typeface="Proxima Nova"/>
                <a:cs typeface="Proxima Nova"/>
                <a:sym typeface="Proxima Nova"/>
              </a:rPr>
              <a:t>reps</a:t>
            </a:r>
            <a:r>
              <a:rPr lang="pt-BR">
                <a:solidFill>
                  <a:srgbClr val="FFD100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trazendo automaticamente prateleiras até o posto de trabalho (shelves to person).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2" name="Google Shape;282;p27"/>
          <p:cNvPicPr preferRelativeResize="0"/>
          <p:nvPr/>
        </p:nvPicPr>
        <p:blipFill rotWithShape="1">
          <a:blip r:embed="rId3">
            <a:alphaModFix/>
          </a:blip>
          <a:srcRect b="0" l="0" r="62207" t="0"/>
          <a:stretch/>
        </p:blipFill>
        <p:spPr>
          <a:xfrm>
            <a:off x="325225" y="4676961"/>
            <a:ext cx="344074" cy="2326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 txBox="1"/>
          <p:nvPr/>
        </p:nvSpPr>
        <p:spPr>
          <a:xfrm>
            <a:off x="183325" y="196148"/>
            <a:ext cx="6914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Implantação do Projeto Shelves 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to Person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0" y="308219"/>
            <a:ext cx="63900" cy="4002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/>
          <p:nvPr/>
        </p:nvSpPr>
        <p:spPr>
          <a:xfrm>
            <a:off x="8008575" y="289149"/>
            <a:ext cx="11403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9022725" y="289149"/>
            <a:ext cx="138600" cy="2388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787" y="1961372"/>
            <a:ext cx="27336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4025"/>
            <a:ext cx="9144000" cy="5145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8"/>
          <p:cNvCxnSpPr/>
          <p:nvPr/>
        </p:nvCxnSpPr>
        <p:spPr>
          <a:xfrm>
            <a:off x="330975" y="1951800"/>
            <a:ext cx="222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8"/>
          <p:cNvCxnSpPr/>
          <p:nvPr/>
        </p:nvCxnSpPr>
        <p:spPr>
          <a:xfrm>
            <a:off x="6568550" y="1951800"/>
            <a:ext cx="1998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8"/>
          <p:cNvCxnSpPr/>
          <p:nvPr/>
        </p:nvCxnSpPr>
        <p:spPr>
          <a:xfrm flipH="1">
            <a:off x="6168750" y="1962775"/>
            <a:ext cx="429300" cy="1112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8"/>
          <p:cNvCxnSpPr/>
          <p:nvPr/>
        </p:nvCxnSpPr>
        <p:spPr>
          <a:xfrm>
            <a:off x="2549850" y="1962775"/>
            <a:ext cx="413700" cy="1141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8"/>
          <p:cNvSpPr/>
          <p:nvPr/>
        </p:nvSpPr>
        <p:spPr>
          <a:xfrm>
            <a:off x="0" y="0"/>
            <a:ext cx="9144000" cy="231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949807"/>
            <a:ext cx="9144003" cy="331291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/>
          <p:nvPr/>
        </p:nvSpPr>
        <p:spPr>
          <a:xfrm rot="5400000">
            <a:off x="1953600" y="-2051650"/>
            <a:ext cx="5236800" cy="3516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 txBox="1"/>
          <p:nvPr/>
        </p:nvSpPr>
        <p:spPr>
          <a:xfrm>
            <a:off x="0" y="8183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ROBOTICS</a:t>
            </a:r>
            <a:endParaRPr b="1" sz="3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943" y="481100"/>
            <a:ext cx="892119" cy="2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374175" y="1633050"/>
            <a:ext cx="180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DADOS GERAIS</a:t>
            </a:r>
            <a:endParaRPr b="1" sz="15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6622575" y="1633050"/>
            <a:ext cx="2292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IMPACTO POSITIVO</a:t>
            </a:r>
            <a:endParaRPr b="1" sz="15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374175" y="2111950"/>
            <a:ext cx="2482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100</a:t>
            </a:r>
            <a:r>
              <a:rPr lang="pt-BR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1" lang="pt-B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robôs</a:t>
            </a:r>
            <a:r>
              <a:rPr b="1" lang="pt-BR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móveis autônomos em opera</a:t>
            </a:r>
            <a:r>
              <a:rPr lang="pt-BR" sz="900">
                <a:latin typeface="Proxima Nova"/>
                <a:ea typeface="Proxima Nova"/>
                <a:cs typeface="Proxima Nova"/>
                <a:sym typeface="Proxima Nova"/>
              </a:rPr>
              <a:t>ção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+65</a:t>
            </a:r>
            <a:r>
              <a:rPr lang="pt-BR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pt-BR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colaboradores </a:t>
            </a:r>
            <a:endParaRPr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envolvidos</a:t>
            </a:r>
            <a:r>
              <a:rPr b="1" lang="pt-BR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na implantação do projeto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334 unidades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9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pt-BR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té o final de 2024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6698775" y="2134000"/>
            <a:ext cx="2292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 mil itens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Proxima Nova"/>
                <a:ea typeface="Proxima Nova"/>
                <a:cs typeface="Proxima Nova"/>
                <a:sym typeface="Proxima Nova"/>
              </a:rPr>
              <a:t>Processamento por dia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20% de redução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Proxima Nova"/>
                <a:ea typeface="Proxima Nova"/>
                <a:cs typeface="Proxima Nova"/>
                <a:sym typeface="Proxima Nova"/>
              </a:rPr>
              <a:t>no tempo de processamento de pedidos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70% de redução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 número de passos dos colaboradores </a:t>
            </a:r>
            <a:br>
              <a:rPr lang="pt-BR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pt-BR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(atual aprox. 7 mil passos)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8942" y="2280325"/>
            <a:ext cx="1546225" cy="4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4025"/>
            <a:ext cx="9144000" cy="5145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29"/>
          <p:cNvCxnSpPr/>
          <p:nvPr/>
        </p:nvCxnSpPr>
        <p:spPr>
          <a:xfrm>
            <a:off x="349075" y="2160675"/>
            <a:ext cx="2227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9"/>
          <p:cNvCxnSpPr/>
          <p:nvPr/>
        </p:nvCxnSpPr>
        <p:spPr>
          <a:xfrm>
            <a:off x="6568550" y="2256600"/>
            <a:ext cx="1998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9"/>
          <p:cNvCxnSpPr/>
          <p:nvPr/>
        </p:nvCxnSpPr>
        <p:spPr>
          <a:xfrm flipH="1">
            <a:off x="6190825" y="2260675"/>
            <a:ext cx="389700" cy="955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9"/>
          <p:cNvCxnSpPr/>
          <p:nvPr/>
        </p:nvCxnSpPr>
        <p:spPr>
          <a:xfrm>
            <a:off x="2585150" y="2160675"/>
            <a:ext cx="422100" cy="849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29"/>
          <p:cNvSpPr/>
          <p:nvPr/>
        </p:nvSpPr>
        <p:spPr>
          <a:xfrm>
            <a:off x="0" y="0"/>
            <a:ext cx="9144000" cy="2310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949807"/>
            <a:ext cx="9144003" cy="331291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/>
          <p:nvPr/>
        </p:nvSpPr>
        <p:spPr>
          <a:xfrm rot="5400000">
            <a:off x="1953600" y="-2051650"/>
            <a:ext cx="5236800" cy="3516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 txBox="1"/>
          <p:nvPr/>
        </p:nvSpPr>
        <p:spPr>
          <a:xfrm>
            <a:off x="0" y="8183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RAIO-X</a:t>
            </a:r>
            <a:endParaRPr b="1" sz="36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943" y="481100"/>
            <a:ext cx="892119" cy="2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9"/>
          <p:cNvSpPr txBox="1"/>
          <p:nvPr/>
        </p:nvSpPr>
        <p:spPr>
          <a:xfrm>
            <a:off x="387175" y="2302050"/>
            <a:ext cx="2151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Peso</a:t>
            </a:r>
            <a:r>
              <a:rPr b="1" lang="pt-BR" sz="1100">
                <a:latin typeface="Proxima Nova"/>
                <a:ea typeface="Proxima Nova"/>
                <a:cs typeface="Proxima Nova"/>
                <a:sym typeface="Proxima Nova"/>
              </a:rPr>
              <a:t> 		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145 quilos</a:t>
            </a:r>
            <a:endParaRPr b="1" sz="11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Tamanho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latin typeface="Proxima Nova"/>
                <a:ea typeface="Proxima Nova"/>
                <a:cs typeface="Proxima Nova"/>
                <a:sym typeface="Proxima Nova"/>
              </a:rPr>
              <a:t>956 cm x 730 cm x 240 cm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Velocidade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2m/s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6559375" y="2378250"/>
            <a:ext cx="19695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Capacidade: 	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</a:t>
            </a:r>
            <a:r>
              <a:rPr lang="pt-BR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600 kg de mercadorias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</a:t>
            </a:r>
            <a:r>
              <a:rPr b="1" lang="pt-BR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Autonomia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</a:t>
            </a:r>
            <a:r>
              <a:rPr lang="pt-BR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8h para 2h de recarga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    Recarga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              Automática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/>
          <p:nvPr/>
        </p:nvSpPr>
        <p:spPr>
          <a:xfrm>
            <a:off x="150" y="1310100"/>
            <a:ext cx="9144000" cy="287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3">
            <a:alphaModFix/>
          </a:blip>
          <a:srcRect b="0" l="0" r="62207" t="0"/>
          <a:stretch/>
        </p:blipFill>
        <p:spPr>
          <a:xfrm>
            <a:off x="325225" y="4676961"/>
            <a:ext cx="344074" cy="23269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183325" y="196148"/>
            <a:ext cx="6914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Como Funciona o Sistema?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30"/>
          <p:cNvSpPr/>
          <p:nvPr/>
        </p:nvSpPr>
        <p:spPr>
          <a:xfrm>
            <a:off x="0" y="308219"/>
            <a:ext cx="63900" cy="4002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0"/>
          <p:cNvSpPr/>
          <p:nvPr/>
        </p:nvSpPr>
        <p:spPr>
          <a:xfrm>
            <a:off x="8008575" y="289149"/>
            <a:ext cx="11403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9022725" y="289149"/>
            <a:ext cx="138600" cy="2388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171" y="1692973"/>
            <a:ext cx="3159552" cy="21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 rotWithShape="1">
          <a:blip r:embed="rId5">
            <a:alphaModFix/>
          </a:blip>
          <a:srcRect b="0" l="29580" r="28077" t="0"/>
          <a:stretch/>
        </p:blipFill>
        <p:spPr>
          <a:xfrm>
            <a:off x="3964999" y="1693000"/>
            <a:ext cx="1337774" cy="21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50" y="1692972"/>
            <a:ext cx="3159552" cy="210588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/>
          <p:nvPr/>
        </p:nvSpPr>
        <p:spPr>
          <a:xfrm>
            <a:off x="1264575" y="4181700"/>
            <a:ext cx="11205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Putaway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6882700" y="4181700"/>
            <a:ext cx="11205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Picking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/>
          <p:nvPr/>
        </p:nvSpPr>
        <p:spPr>
          <a:xfrm>
            <a:off x="669300" y="1076875"/>
            <a:ext cx="7725300" cy="3280500"/>
          </a:xfrm>
          <a:prstGeom prst="roundRect">
            <a:avLst>
              <a:gd fmla="val 7559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1"/>
          <p:cNvPicPr preferRelativeResize="0"/>
          <p:nvPr/>
        </p:nvPicPr>
        <p:blipFill rotWithShape="1">
          <a:blip r:embed="rId3">
            <a:alphaModFix/>
          </a:blip>
          <a:srcRect b="0" l="0" r="62207" t="0"/>
          <a:stretch/>
        </p:blipFill>
        <p:spPr>
          <a:xfrm>
            <a:off x="325225" y="4676961"/>
            <a:ext cx="344074" cy="23269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1"/>
          <p:cNvSpPr txBox="1"/>
          <p:nvPr/>
        </p:nvSpPr>
        <p:spPr>
          <a:xfrm>
            <a:off x="183325" y="196158"/>
            <a:ext cx="69147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Como funcionam os robôs?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0" y="308219"/>
            <a:ext cx="63900" cy="4002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/>
          <p:nvPr/>
        </p:nvSpPr>
        <p:spPr>
          <a:xfrm>
            <a:off x="8008575" y="289149"/>
            <a:ext cx="11403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9022725" y="289149"/>
            <a:ext cx="138600" cy="2388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1" title="VLOG_ROBO_1080x1920_0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775" y="1141663"/>
            <a:ext cx="1772399" cy="315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/>
          <p:nvPr/>
        </p:nvSpPr>
        <p:spPr>
          <a:xfrm>
            <a:off x="3412450" y="1350625"/>
            <a:ext cx="4596000" cy="2727300"/>
          </a:xfrm>
          <a:prstGeom prst="roundRect">
            <a:avLst>
              <a:gd fmla="val 12676" name="adj"/>
            </a:avLst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"/>
          <p:cNvSpPr txBox="1"/>
          <p:nvPr/>
        </p:nvSpPr>
        <p:spPr>
          <a:xfrm>
            <a:off x="3666175" y="1565575"/>
            <a:ext cx="41358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30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02122"/>
                </a:solidFill>
                <a:latin typeface="Proxima Nova"/>
                <a:ea typeface="Proxima Nova"/>
                <a:cs typeface="Proxima Nova"/>
                <a:sym typeface="Proxima Nova"/>
              </a:rPr>
              <a:t>Recarga Automática</a:t>
            </a:r>
            <a:endParaRPr b="1" sz="1200">
              <a:solidFill>
                <a:srgbClr val="2021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230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02122"/>
                </a:solidFill>
                <a:latin typeface="Proxima Nova"/>
                <a:ea typeface="Proxima Nova"/>
                <a:cs typeface="Proxima Nova"/>
                <a:sym typeface="Proxima Nova"/>
              </a:rPr>
              <a:t>Cálculo</a:t>
            </a:r>
            <a:r>
              <a:rPr b="1" lang="pt-BR" sz="1200">
                <a:solidFill>
                  <a:srgbClr val="202122"/>
                </a:solidFill>
                <a:latin typeface="Proxima Nova"/>
                <a:ea typeface="Proxima Nova"/>
                <a:cs typeface="Proxima Nova"/>
                <a:sym typeface="Proxima Nova"/>
              </a:rPr>
              <a:t> de centro de massa para balancear carga da estante</a:t>
            </a:r>
            <a:endParaRPr b="1" sz="1200">
              <a:solidFill>
                <a:srgbClr val="2021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230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02122"/>
                </a:solidFill>
                <a:latin typeface="Proxima Nova"/>
                <a:ea typeface="Proxima Nova"/>
                <a:cs typeface="Proxima Nova"/>
                <a:sym typeface="Proxima Nova"/>
              </a:rPr>
              <a:t>Verificação da melhor estante para otimizar picking</a:t>
            </a:r>
            <a:endParaRPr b="1" sz="1200">
              <a:solidFill>
                <a:srgbClr val="2021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230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02122"/>
                </a:solidFill>
                <a:latin typeface="Proxima Nova"/>
                <a:ea typeface="Proxima Nova"/>
                <a:cs typeface="Proxima Nova"/>
                <a:sym typeface="Proxima Nova"/>
              </a:rPr>
              <a:t>Laser Guidance para suporte no putaway e picking</a:t>
            </a:r>
            <a:endParaRPr b="1" sz="1200">
              <a:solidFill>
                <a:srgbClr val="2021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230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202122"/>
                </a:solidFill>
                <a:latin typeface="Proxima Nova"/>
                <a:ea typeface="Proxima Nova"/>
                <a:cs typeface="Proxima Nova"/>
                <a:sym typeface="Proxima Nova"/>
              </a:rPr>
              <a:t>Put to Light para auxiliar o picking</a:t>
            </a:r>
            <a:endParaRPr b="1" sz="1200">
              <a:solidFill>
                <a:srgbClr val="2021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230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200">
                <a:solidFill>
                  <a:srgbClr val="202122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 de segurança através de uma cortina de luz</a:t>
            </a:r>
            <a:endParaRPr b="1" sz="1200">
              <a:solidFill>
                <a:srgbClr val="2021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/>
          <p:nvPr/>
        </p:nvSpPr>
        <p:spPr>
          <a:xfrm>
            <a:off x="654600" y="1179975"/>
            <a:ext cx="7818000" cy="27300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1074770" y="1493477"/>
            <a:ext cx="1993800" cy="2063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Envolvimento de diversas áreas foi fundamental para o sucesso do projeto</a:t>
            </a:r>
            <a:endParaRPr sz="1100"/>
          </a:p>
        </p:txBody>
      </p:sp>
      <p:sp>
        <p:nvSpPr>
          <p:cNvPr id="357" name="Google Shape;357;p32"/>
          <p:cNvSpPr/>
          <p:nvPr/>
        </p:nvSpPr>
        <p:spPr>
          <a:xfrm>
            <a:off x="3515910" y="1493477"/>
            <a:ext cx="1993800" cy="2063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Ter a operação e a equipe de TI ao lado da Engenharia durante todo o processo foi um ponto chave</a:t>
            </a:r>
            <a:endParaRPr sz="1100"/>
          </a:p>
        </p:txBody>
      </p:sp>
      <p:sp>
        <p:nvSpPr>
          <p:cNvPr id="358" name="Google Shape;358;p32"/>
          <p:cNvSpPr/>
          <p:nvPr/>
        </p:nvSpPr>
        <p:spPr>
          <a:xfrm>
            <a:off x="6005893" y="1493477"/>
            <a:ext cx="1993800" cy="2063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E600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/>
              <a:t>Flexibilidade e capacidade de comunicação com todos os stakeholders, em vários layers</a:t>
            </a:r>
            <a:endParaRPr sz="1100"/>
          </a:p>
        </p:txBody>
      </p:sp>
      <p:pic>
        <p:nvPicPr>
          <p:cNvPr id="359" name="Google Shape;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32" y="1682713"/>
            <a:ext cx="236944" cy="25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584" y="1682713"/>
            <a:ext cx="236944" cy="25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336" y="1682713"/>
            <a:ext cx="236944" cy="25377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2"/>
          <p:cNvSpPr/>
          <p:nvPr/>
        </p:nvSpPr>
        <p:spPr>
          <a:xfrm>
            <a:off x="2553254" y="3687825"/>
            <a:ext cx="4186200" cy="535200"/>
          </a:xfrm>
          <a:prstGeom prst="roundRect">
            <a:avLst>
              <a:gd fmla="val 50000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Comunicação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350" y="5718565"/>
            <a:ext cx="5365476" cy="4138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 preferRelativeResize="0"/>
          <p:nvPr/>
        </p:nvPicPr>
        <p:blipFill rotWithShape="1">
          <a:blip r:embed="rId5">
            <a:alphaModFix/>
          </a:blip>
          <a:srcRect b="0" l="0" r="62207" t="0"/>
          <a:stretch/>
        </p:blipFill>
        <p:spPr>
          <a:xfrm>
            <a:off x="325225" y="4676961"/>
            <a:ext cx="344074" cy="23269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183325" y="196158"/>
            <a:ext cx="69147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 Projeto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0" y="308219"/>
            <a:ext cx="63900" cy="4002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6350" y="3875346"/>
            <a:ext cx="177605" cy="16013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/>
          <p:nvPr/>
        </p:nvSpPr>
        <p:spPr>
          <a:xfrm>
            <a:off x="8008575" y="289149"/>
            <a:ext cx="11403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9022725" y="289149"/>
            <a:ext cx="138600" cy="2388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3" title="Robôs G2P Mercado Livr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8825" y="-119775"/>
            <a:ext cx="9258300" cy="52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625" y="4334625"/>
            <a:ext cx="1584750" cy="4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4"/>
          <p:cNvSpPr txBox="1"/>
          <p:nvPr/>
        </p:nvSpPr>
        <p:spPr>
          <a:xfrm>
            <a:off x="0" y="8183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</a:t>
            </a:r>
            <a:endParaRPr b="1"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238" y="414565"/>
            <a:ext cx="1287588" cy="3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50198" y="-641838"/>
            <a:ext cx="3450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9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Introducción a Mercado Envíos Full</a:t>
            </a:r>
            <a:endParaRPr b="0" i="0" sz="169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958425" y="1208183"/>
            <a:ext cx="9354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rtl="0" algn="l">
              <a:spcBef>
                <a:spcPts val="100"/>
              </a:spcBef>
              <a:spcAft>
                <a:spcPts val="0"/>
              </a:spcAft>
              <a:buClr>
                <a:srgbClr val="2C3177"/>
              </a:buClr>
              <a:buSzPts val="1400"/>
              <a:buFont typeface="Proxima Nova"/>
              <a:buNone/>
            </a:pPr>
            <a:r>
              <a:rPr b="1" lang="pt-B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Índice</a:t>
            </a:r>
            <a:endParaRPr b="1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946275" y="1688956"/>
            <a:ext cx="2082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E600"/>
                </a:solidFill>
                <a:latin typeface="Proxima Nova"/>
                <a:ea typeface="Proxima Nova"/>
                <a:cs typeface="Proxima Nova"/>
                <a:sym typeface="Proxima Nova"/>
              </a:rPr>
              <a:t>01.</a:t>
            </a:r>
            <a:r>
              <a:rPr lang="pt-BR">
                <a:solidFill>
                  <a:srgbClr val="2C3177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1" lang="pt-B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Quem Somos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946275" y="2057659"/>
            <a:ext cx="33543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E600"/>
                </a:solidFill>
                <a:latin typeface="Proxima Nova"/>
                <a:ea typeface="Proxima Nova"/>
                <a:cs typeface="Proxima Nova"/>
                <a:sym typeface="Proxima Nova"/>
              </a:rPr>
              <a:t>02.</a:t>
            </a:r>
            <a:r>
              <a:rPr b="1" lang="pt-BR">
                <a:solidFill>
                  <a:srgbClr val="2C3177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1" lang="pt-B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História do Mercado Livre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946275" y="2454862"/>
            <a:ext cx="4876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E600"/>
                </a:solidFill>
                <a:latin typeface="Proxima Nova"/>
                <a:ea typeface="Proxima Nova"/>
                <a:cs typeface="Proxima Nova"/>
                <a:sym typeface="Proxima Nova"/>
              </a:rPr>
              <a:t>03.</a:t>
            </a:r>
            <a:r>
              <a:rPr b="1" lang="pt-BR">
                <a:solidFill>
                  <a:srgbClr val="2C3177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1" lang="pt-B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Dentro do Fullfilment (Vida do Rep, Desafios)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946275" y="2852065"/>
            <a:ext cx="4876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E600"/>
                </a:solidFill>
                <a:latin typeface="Proxima Nova"/>
                <a:ea typeface="Proxima Nova"/>
                <a:cs typeface="Proxima Nova"/>
                <a:sym typeface="Proxima Nova"/>
              </a:rPr>
              <a:t>04.</a:t>
            </a:r>
            <a:r>
              <a:rPr b="1" lang="pt-BR">
                <a:solidFill>
                  <a:srgbClr val="2C317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pt-B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Implantação do Projeto Shelves to Person (Robótica)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958425" y="324926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E600"/>
                </a:solidFill>
                <a:latin typeface="Proxima Nova"/>
                <a:ea typeface="Proxima Nova"/>
                <a:cs typeface="Proxima Nova"/>
                <a:sym typeface="Proxima Nova"/>
              </a:rPr>
              <a:t>05.</a:t>
            </a:r>
            <a:r>
              <a:rPr b="1" lang="pt-BR">
                <a:solidFill>
                  <a:srgbClr val="AADB1E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1" lang="pt-B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</a:t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401986" y="360212"/>
            <a:ext cx="9918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238" y="386300"/>
            <a:ext cx="1287588" cy="3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5"/>
          <p:cNvSpPr txBox="1"/>
          <p:nvPr/>
        </p:nvSpPr>
        <p:spPr>
          <a:xfrm>
            <a:off x="1669675" y="2302682"/>
            <a:ext cx="557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¡MUITO</a:t>
            </a:r>
            <a:r>
              <a:rPr b="1" lang="pt-BR" sz="2300">
                <a:solidFill>
                  <a:srgbClr val="FFE600"/>
                </a:solidFill>
                <a:latin typeface="Proxima Nova"/>
                <a:ea typeface="Proxima Nova"/>
                <a:cs typeface="Proxima Nova"/>
                <a:sym typeface="Proxima Nova"/>
              </a:rPr>
              <a:t> OBRIGADO!</a:t>
            </a:r>
            <a:endParaRPr b="1" sz="2300">
              <a:solidFill>
                <a:srgbClr val="FFE6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401986" y="430047"/>
            <a:ext cx="9918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62207" t="0"/>
          <a:stretch/>
        </p:blipFill>
        <p:spPr>
          <a:xfrm>
            <a:off x="325225" y="4676961"/>
            <a:ext cx="344074" cy="23269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4718750" y="1471025"/>
            <a:ext cx="3458400" cy="735900"/>
          </a:xfrm>
          <a:prstGeom prst="roundRect">
            <a:avLst>
              <a:gd fmla="val 1609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Natural de Ourinhos, São Paulo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Morando em Jundiaí desde 2006.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1104900" y="1159392"/>
            <a:ext cx="3458400" cy="2565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Alexandre Armando de Oliveira</a:t>
            </a:r>
            <a:endParaRPr b="1"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4718750" y="1159392"/>
            <a:ext cx="3458400" cy="2565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Background</a:t>
            </a:r>
            <a:endParaRPr b="1"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718750" y="2255618"/>
            <a:ext cx="3458400" cy="735900"/>
          </a:xfrm>
          <a:prstGeom prst="roundRect">
            <a:avLst>
              <a:gd fmla="val 1931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Graduação em Engenharia Mecânica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Especialização em Administração de Empresas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980400" y="3833061"/>
            <a:ext cx="7183200" cy="462900"/>
          </a:xfrm>
          <a:prstGeom prst="roundRect">
            <a:avLst>
              <a:gd fmla="val 50000" name="adj"/>
            </a:avLst>
          </a:prstGeom>
          <a:solidFill>
            <a:srgbClr val="2D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D100"/>
                </a:solidFill>
                <a:latin typeface="Proxima Nova"/>
                <a:ea typeface="Proxima Nova"/>
                <a:cs typeface="Proxima Nova"/>
                <a:sym typeface="Proxima Nova"/>
              </a:rPr>
              <a:t>Pai do Vitor</a:t>
            </a:r>
            <a:endParaRPr b="1" sz="1000">
              <a:solidFill>
                <a:srgbClr val="FFD1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183325" y="196158"/>
            <a:ext cx="69147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Quem Somos?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0" y="308219"/>
            <a:ext cx="63900" cy="4002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8008575" y="289149"/>
            <a:ext cx="11403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9022725" y="289149"/>
            <a:ext cx="138600" cy="2388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4718750" y="3041991"/>
            <a:ext cx="3458400" cy="735900"/>
          </a:xfrm>
          <a:prstGeom prst="roundRect">
            <a:avLst>
              <a:gd fmla="val 1931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Projetos de engenharia,  Gestão de Plantas Industriais 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Cadeias de Suprimentos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Desde 2021 no Mercado Livre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8" title="Dia 2"/>
          <p:cNvPicPr preferRelativeResize="0"/>
          <p:nvPr/>
        </p:nvPicPr>
        <p:blipFill rotWithShape="1">
          <a:blip r:embed="rId4">
            <a:alphaModFix/>
          </a:blip>
          <a:srcRect b="15188" l="0" r="0" t="5990"/>
          <a:stretch/>
        </p:blipFill>
        <p:spPr>
          <a:xfrm>
            <a:off x="1728800" y="1578175"/>
            <a:ext cx="2048474" cy="215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62207" t="0"/>
          <a:stretch/>
        </p:blipFill>
        <p:spPr>
          <a:xfrm>
            <a:off x="325225" y="4676961"/>
            <a:ext cx="344074" cy="2326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4718750" y="1471025"/>
            <a:ext cx="3458400" cy="735900"/>
          </a:xfrm>
          <a:prstGeom prst="roundRect">
            <a:avLst>
              <a:gd fmla="val 16098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Natural de Salvador, Bahia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Morando em São Paulo desde 2008.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1104900" y="1159392"/>
            <a:ext cx="3458400" cy="2565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Marina Gravina Ogata</a:t>
            </a:r>
            <a:endParaRPr b="1"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4718750" y="1159392"/>
            <a:ext cx="3458400" cy="2565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Background</a:t>
            </a:r>
            <a:endParaRPr b="1" sz="11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4718750" y="2255618"/>
            <a:ext cx="3458400" cy="735900"/>
          </a:xfrm>
          <a:prstGeom prst="roundRect">
            <a:avLst>
              <a:gd fmla="val 1931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Graduação em Ciência da Computação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Mestrado Em Inteligência Artificial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MBA Automação Industrial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Mestrado em Empreendedorismo e Inovação (Cursando)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980400" y="3833061"/>
            <a:ext cx="7183200" cy="462900"/>
          </a:xfrm>
          <a:prstGeom prst="roundRect">
            <a:avLst>
              <a:gd fmla="val 50000" name="adj"/>
            </a:avLst>
          </a:prstGeom>
          <a:solidFill>
            <a:srgbClr val="2D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D100"/>
                </a:solidFill>
                <a:latin typeface="Proxima Nova"/>
                <a:ea typeface="Proxima Nova"/>
                <a:cs typeface="Proxima Nova"/>
                <a:sym typeface="Proxima Nova"/>
              </a:rPr>
              <a:t>Casada, 2 filhos e apaixonada por viagens</a:t>
            </a:r>
            <a:endParaRPr b="1" sz="1000">
              <a:solidFill>
                <a:srgbClr val="FFD1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83325" y="196158"/>
            <a:ext cx="69147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Quem Somos?</a:t>
            </a:r>
            <a:endParaRPr b="1" sz="24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0" y="308219"/>
            <a:ext cx="63900" cy="4002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8008575" y="289149"/>
            <a:ext cx="11403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9022725" y="289149"/>
            <a:ext cx="138600" cy="2388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" y="1471025"/>
            <a:ext cx="3458401" cy="2306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4718750" y="3041991"/>
            <a:ext cx="3458400" cy="735900"/>
          </a:xfrm>
          <a:prstGeom prst="roundRect">
            <a:avLst>
              <a:gd fmla="val 1931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22 anos atuando com Projetos de Automação industrial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Desde 2022 atuando com Projetos de Inovação e </a:t>
            </a: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Robótica</a:t>
            </a:r>
            <a:r>
              <a:rPr b="1" lang="pt-BR" sz="10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 no Mercado Livre</a:t>
            </a:r>
            <a:endParaRPr b="1" sz="10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15455" r="20227" t="0"/>
          <a:stretch/>
        </p:blipFill>
        <p:spPr>
          <a:xfrm>
            <a:off x="6116900" y="0"/>
            <a:ext cx="3064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 rot="-5400000">
            <a:off x="-116025" y="517225"/>
            <a:ext cx="562800" cy="114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 rot="-5400000">
            <a:off x="-253125" y="4403206"/>
            <a:ext cx="837000" cy="1149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24107" y="48850"/>
            <a:ext cx="56244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pt-BR" sz="27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Mercado Libre es la </a:t>
            </a:r>
            <a:r>
              <a:rPr b="1" i="0" lang="pt-BR" sz="2700" u="none" cap="none" strike="noStrike">
                <a:solidFill>
                  <a:srgbClr val="FFD100"/>
                </a:solidFill>
                <a:latin typeface="Proxima Nova"/>
                <a:ea typeface="Proxima Nova"/>
                <a:cs typeface="Proxima Nova"/>
                <a:sym typeface="Proxima Nova"/>
              </a:rPr>
              <a:t>empresa líder en tecnología</a:t>
            </a:r>
            <a:r>
              <a:rPr b="0" i="0" lang="pt-BR" sz="27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de América Latina</a:t>
            </a:r>
            <a:r>
              <a:rPr b="1" i="0" lang="pt-BR" sz="27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2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47345" y="1980239"/>
            <a:ext cx="168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500" u="none" cap="none" strike="noStrik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#2</a:t>
            </a:r>
            <a:r>
              <a:rPr b="1" i="0" lang="pt-BR" sz="1500" u="none" cap="none" strike="noStrike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pt-BR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b="1" i="0" lang="pt-BR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ortune</a:t>
            </a:r>
            <a:endParaRPr b="0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Changing the World</a:t>
            </a:r>
            <a:endParaRPr b="0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851314" y="2011886"/>
            <a:ext cx="323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Empresas que cambian el mundo</a:t>
            </a:r>
            <a:endParaRPr b="1" i="0" sz="13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pt-BR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b="1" i="1" sz="1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763543" y="2872682"/>
            <a:ext cx="102787" cy="102787"/>
            <a:chOff x="935300" y="3925874"/>
            <a:chExt cx="146400" cy="146400"/>
          </a:xfrm>
        </p:grpSpPr>
        <p:sp>
          <p:nvSpPr>
            <p:cNvPr id="132" name="Google Shape;132;p20"/>
            <p:cNvSpPr/>
            <p:nvPr/>
          </p:nvSpPr>
          <p:spPr>
            <a:xfrm>
              <a:off x="935300" y="3925874"/>
              <a:ext cx="146400" cy="146400"/>
            </a:xfrm>
            <a:prstGeom prst="ellipse">
              <a:avLst/>
            </a:prstGeom>
            <a:noFill/>
            <a:ln cap="flat" cmpd="sng" w="9525">
              <a:solidFill>
                <a:srgbClr val="FFD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" name="Google Shape;133;p20"/>
            <p:cNvGrpSpPr/>
            <p:nvPr/>
          </p:nvGrpSpPr>
          <p:grpSpPr>
            <a:xfrm>
              <a:off x="979277" y="3970308"/>
              <a:ext cx="58455" cy="57817"/>
              <a:chOff x="5901950" y="3895029"/>
              <a:chExt cx="134845" cy="133341"/>
            </a:xfrm>
          </p:grpSpPr>
          <p:cxnSp>
            <p:nvCxnSpPr>
              <p:cNvPr id="134" name="Google Shape;134;p20"/>
              <p:cNvCxnSpPr/>
              <p:nvPr/>
            </p:nvCxnSpPr>
            <p:spPr>
              <a:xfrm>
                <a:off x="5901950" y="3961700"/>
                <a:ext cx="128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5" name="Google Shape;135;p20"/>
              <p:cNvSpPr/>
              <p:nvPr/>
            </p:nvSpPr>
            <p:spPr>
              <a:xfrm rot="-2700000">
                <a:off x="5923137" y="3914400"/>
                <a:ext cx="93974" cy="94599"/>
              </a:xfrm>
              <a:custGeom>
                <a:rect b="b" l="l" r="r" t="t"/>
                <a:pathLst>
                  <a:path extrusionOk="0" h="3784" w="3759">
                    <a:moveTo>
                      <a:pt x="3759" y="0"/>
                    </a:moveTo>
                    <a:lnTo>
                      <a:pt x="3759" y="3784"/>
                    </a:lnTo>
                    <a:lnTo>
                      <a:pt x="0" y="3784"/>
                    </a:lnTo>
                  </a:path>
                </a:pathLst>
              </a:cu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</p:grpSp>
      <p:cxnSp>
        <p:nvCxnSpPr>
          <p:cNvPr id="136" name="Google Shape;136;p20"/>
          <p:cNvCxnSpPr/>
          <p:nvPr/>
        </p:nvCxnSpPr>
        <p:spPr>
          <a:xfrm>
            <a:off x="407875" y="2607925"/>
            <a:ext cx="3638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417937" y="3387656"/>
            <a:ext cx="3638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8" name="Google Shape;138;p20"/>
          <p:cNvGrpSpPr/>
          <p:nvPr/>
        </p:nvGrpSpPr>
        <p:grpSpPr>
          <a:xfrm>
            <a:off x="1763543" y="3619162"/>
            <a:ext cx="102787" cy="102787"/>
            <a:chOff x="935300" y="3925874"/>
            <a:chExt cx="146400" cy="146400"/>
          </a:xfrm>
        </p:grpSpPr>
        <p:sp>
          <p:nvSpPr>
            <p:cNvPr id="139" name="Google Shape;139;p20"/>
            <p:cNvSpPr/>
            <p:nvPr/>
          </p:nvSpPr>
          <p:spPr>
            <a:xfrm>
              <a:off x="935300" y="3925874"/>
              <a:ext cx="146400" cy="146400"/>
            </a:xfrm>
            <a:prstGeom prst="ellipse">
              <a:avLst/>
            </a:prstGeom>
            <a:noFill/>
            <a:ln cap="flat" cmpd="sng" w="9525">
              <a:solidFill>
                <a:srgbClr val="FFD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" name="Google Shape;140;p20"/>
            <p:cNvGrpSpPr/>
            <p:nvPr/>
          </p:nvGrpSpPr>
          <p:grpSpPr>
            <a:xfrm>
              <a:off x="979277" y="3970308"/>
              <a:ext cx="58455" cy="57817"/>
              <a:chOff x="5901950" y="3895029"/>
              <a:chExt cx="134845" cy="133341"/>
            </a:xfrm>
          </p:grpSpPr>
          <p:cxnSp>
            <p:nvCxnSpPr>
              <p:cNvPr id="141" name="Google Shape;141;p20"/>
              <p:cNvCxnSpPr/>
              <p:nvPr/>
            </p:nvCxnSpPr>
            <p:spPr>
              <a:xfrm>
                <a:off x="5901950" y="3961700"/>
                <a:ext cx="128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2" name="Google Shape;142;p20"/>
              <p:cNvSpPr/>
              <p:nvPr/>
            </p:nvSpPr>
            <p:spPr>
              <a:xfrm rot="-2700000">
                <a:off x="5923137" y="3914400"/>
                <a:ext cx="93974" cy="94599"/>
              </a:xfrm>
              <a:custGeom>
                <a:rect b="b" l="l" r="r" t="t"/>
                <a:pathLst>
                  <a:path extrusionOk="0" h="3784" w="3759">
                    <a:moveTo>
                      <a:pt x="3759" y="0"/>
                    </a:moveTo>
                    <a:lnTo>
                      <a:pt x="3759" y="3784"/>
                    </a:lnTo>
                    <a:lnTo>
                      <a:pt x="0" y="3784"/>
                    </a:lnTo>
                  </a:path>
                </a:pathLst>
              </a:cu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</p:grpSp>
      <p:cxnSp>
        <p:nvCxnSpPr>
          <p:cNvPr id="143" name="Google Shape;143;p20"/>
          <p:cNvCxnSpPr/>
          <p:nvPr/>
        </p:nvCxnSpPr>
        <p:spPr>
          <a:xfrm>
            <a:off x="1633715" y="1986339"/>
            <a:ext cx="0" cy="55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1633715" y="2718128"/>
            <a:ext cx="0" cy="55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20"/>
          <p:cNvSpPr txBox="1"/>
          <p:nvPr/>
        </p:nvSpPr>
        <p:spPr>
          <a:xfrm>
            <a:off x="340570" y="4259822"/>
            <a:ext cx="133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300" u="none" cap="none" strike="noStrik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#100</a:t>
            </a:r>
            <a:r>
              <a:rPr b="0" i="0" lang="pt-BR" sz="13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i="0" lang="pt-BR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Kantar</a:t>
            </a:r>
            <a:r>
              <a:rPr b="1" i="0" lang="pt-BR" sz="15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pt-BR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BrandZ</a:t>
            </a:r>
            <a:endParaRPr b="0" i="0" sz="1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1857744" y="4305797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Marcas más valiosas</a:t>
            </a:r>
            <a:endParaRPr b="1" i="0" sz="13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pt-BR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763534" y="2138503"/>
            <a:ext cx="114924" cy="114939"/>
            <a:chOff x="935300" y="3925874"/>
            <a:chExt cx="146400" cy="146400"/>
          </a:xfrm>
        </p:grpSpPr>
        <p:sp>
          <p:nvSpPr>
            <p:cNvPr id="148" name="Google Shape;148;p20"/>
            <p:cNvSpPr/>
            <p:nvPr/>
          </p:nvSpPr>
          <p:spPr>
            <a:xfrm>
              <a:off x="935300" y="3925874"/>
              <a:ext cx="146400" cy="146400"/>
            </a:xfrm>
            <a:prstGeom prst="ellipse">
              <a:avLst/>
            </a:prstGeom>
            <a:noFill/>
            <a:ln cap="flat" cmpd="sng" w="9525">
              <a:solidFill>
                <a:srgbClr val="FFD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20"/>
            <p:cNvGrpSpPr/>
            <p:nvPr/>
          </p:nvGrpSpPr>
          <p:grpSpPr>
            <a:xfrm>
              <a:off x="979277" y="3970308"/>
              <a:ext cx="58455" cy="57817"/>
              <a:chOff x="5901950" y="3895029"/>
              <a:chExt cx="134845" cy="133341"/>
            </a:xfrm>
          </p:grpSpPr>
          <p:cxnSp>
            <p:nvCxnSpPr>
              <p:cNvPr id="150" name="Google Shape;150;p20"/>
              <p:cNvCxnSpPr/>
              <p:nvPr/>
            </p:nvCxnSpPr>
            <p:spPr>
              <a:xfrm>
                <a:off x="5901950" y="3961700"/>
                <a:ext cx="128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1" name="Google Shape;151;p20"/>
              <p:cNvSpPr/>
              <p:nvPr/>
            </p:nvSpPr>
            <p:spPr>
              <a:xfrm rot="-2700000">
                <a:off x="5923137" y="3914400"/>
                <a:ext cx="93974" cy="94599"/>
              </a:xfrm>
              <a:custGeom>
                <a:rect b="b" l="l" r="r" t="t"/>
                <a:pathLst>
                  <a:path extrusionOk="0" h="3784" w="3759">
                    <a:moveTo>
                      <a:pt x="3759" y="0"/>
                    </a:moveTo>
                    <a:lnTo>
                      <a:pt x="3759" y="3784"/>
                    </a:lnTo>
                    <a:lnTo>
                      <a:pt x="0" y="3784"/>
                    </a:lnTo>
                  </a:path>
                </a:pathLst>
              </a:cu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</p:grpSp>
      <p:sp>
        <p:nvSpPr>
          <p:cNvPr id="152" name="Google Shape;152;p20"/>
          <p:cNvSpPr txBox="1"/>
          <p:nvPr/>
        </p:nvSpPr>
        <p:spPr>
          <a:xfrm>
            <a:off x="357670" y="3458545"/>
            <a:ext cx="1336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300" u="none" cap="none" strike="noStrik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#10</a:t>
            </a:r>
            <a:r>
              <a:rPr b="1" i="0" lang="pt-BR" sz="13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pt-BR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FT</a:t>
            </a:r>
            <a:endParaRPr b="0" i="0" sz="13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Fastest growing </a:t>
            </a:r>
            <a:endParaRPr b="0" i="0" sz="11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 revenue </a:t>
            </a:r>
            <a:r>
              <a:rPr b="1" i="0" lang="pt-BR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1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3" name="Google Shape;153;p20"/>
          <p:cNvCxnSpPr/>
          <p:nvPr/>
        </p:nvCxnSpPr>
        <p:spPr>
          <a:xfrm>
            <a:off x="1633715" y="3517892"/>
            <a:ext cx="0" cy="55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0"/>
          <p:cNvSpPr txBox="1"/>
          <p:nvPr/>
        </p:nvSpPr>
        <p:spPr>
          <a:xfrm>
            <a:off x="1851300" y="3497450"/>
            <a:ext cx="3756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#500 empresas de más rápido crecimiento</a:t>
            </a:r>
            <a:endParaRPr b="1" i="0" sz="13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1" lang="pt-BR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r>
              <a:rPr b="0" i="1" lang="pt-BR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Única empresa de América Latina entre las </a:t>
            </a:r>
            <a:br>
              <a:rPr b="0" i="1" lang="pt-BR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1" lang="pt-BR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10 primeras de mayores ingresos</a:t>
            </a:r>
            <a:endParaRPr b="0" i="1" sz="1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5" name="Google Shape;155;p20"/>
          <p:cNvCxnSpPr/>
          <p:nvPr/>
        </p:nvCxnSpPr>
        <p:spPr>
          <a:xfrm>
            <a:off x="417937" y="4187420"/>
            <a:ext cx="3638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20"/>
          <p:cNvSpPr txBox="1"/>
          <p:nvPr/>
        </p:nvSpPr>
        <p:spPr>
          <a:xfrm>
            <a:off x="335017" y="2651228"/>
            <a:ext cx="1167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300" u="none" cap="none" strike="noStrik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#1 </a:t>
            </a:r>
            <a:r>
              <a:rPr b="1" i="0" lang="pt-BR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Reuters</a:t>
            </a:r>
            <a:endParaRPr b="1" i="0" sz="13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Responsible Business Award</a:t>
            </a:r>
            <a:r>
              <a:rPr b="0" i="0" lang="pt-BR" sz="11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200" u="none" cap="none" strike="noStrike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7" name="Google Shape;157;p20"/>
          <p:cNvCxnSpPr/>
          <p:nvPr/>
        </p:nvCxnSpPr>
        <p:spPr>
          <a:xfrm>
            <a:off x="1633715" y="4264786"/>
            <a:ext cx="0" cy="55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20"/>
          <p:cNvSpPr txBox="1"/>
          <p:nvPr/>
        </p:nvSpPr>
        <p:spPr>
          <a:xfrm>
            <a:off x="1851314" y="2735451"/>
            <a:ext cx="338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Premio Biodiversity Champion</a:t>
            </a:r>
            <a:endParaRPr b="1" i="0" sz="1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pt-BR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r>
              <a:rPr b="0" i="1" lang="pt-BR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#1 en la categoría Altamente recomendada  </a:t>
            </a:r>
            <a:endParaRPr b="0" i="1" sz="1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9" name="Google Shape;159;p20"/>
          <p:cNvGrpSpPr/>
          <p:nvPr/>
        </p:nvGrpSpPr>
        <p:grpSpPr>
          <a:xfrm>
            <a:off x="1763543" y="4434703"/>
            <a:ext cx="102787" cy="102787"/>
            <a:chOff x="935300" y="3925874"/>
            <a:chExt cx="146400" cy="146400"/>
          </a:xfrm>
        </p:grpSpPr>
        <p:sp>
          <p:nvSpPr>
            <p:cNvPr id="160" name="Google Shape;160;p20"/>
            <p:cNvSpPr/>
            <p:nvPr/>
          </p:nvSpPr>
          <p:spPr>
            <a:xfrm>
              <a:off x="935300" y="3925874"/>
              <a:ext cx="146400" cy="146400"/>
            </a:xfrm>
            <a:prstGeom prst="ellipse">
              <a:avLst/>
            </a:prstGeom>
            <a:noFill/>
            <a:ln cap="flat" cmpd="sng" w="9525">
              <a:solidFill>
                <a:srgbClr val="FFD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" name="Google Shape;161;p20"/>
            <p:cNvGrpSpPr/>
            <p:nvPr/>
          </p:nvGrpSpPr>
          <p:grpSpPr>
            <a:xfrm>
              <a:off x="979277" y="3970308"/>
              <a:ext cx="58455" cy="57817"/>
              <a:chOff x="5901950" y="3895029"/>
              <a:chExt cx="134845" cy="133341"/>
            </a:xfrm>
          </p:grpSpPr>
          <p:cxnSp>
            <p:nvCxnSpPr>
              <p:cNvPr id="162" name="Google Shape;162;p20"/>
              <p:cNvCxnSpPr/>
              <p:nvPr/>
            </p:nvCxnSpPr>
            <p:spPr>
              <a:xfrm>
                <a:off x="5901950" y="3961700"/>
                <a:ext cx="128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3" name="Google Shape;163;p20"/>
              <p:cNvSpPr/>
              <p:nvPr/>
            </p:nvSpPr>
            <p:spPr>
              <a:xfrm rot="-2700000">
                <a:off x="5923137" y="3914400"/>
                <a:ext cx="93974" cy="94599"/>
              </a:xfrm>
              <a:custGeom>
                <a:rect b="b" l="l" r="r" t="t"/>
                <a:pathLst>
                  <a:path extrusionOk="0" h="3784" w="3759">
                    <a:moveTo>
                      <a:pt x="3759" y="0"/>
                    </a:moveTo>
                    <a:lnTo>
                      <a:pt x="3759" y="3784"/>
                    </a:lnTo>
                    <a:lnTo>
                      <a:pt x="0" y="3784"/>
                    </a:lnTo>
                  </a:path>
                </a:pathLst>
              </a:cu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</p:grpSp>
      <p:cxnSp>
        <p:nvCxnSpPr>
          <p:cNvPr id="164" name="Google Shape;164;p20"/>
          <p:cNvCxnSpPr/>
          <p:nvPr/>
        </p:nvCxnSpPr>
        <p:spPr>
          <a:xfrm>
            <a:off x="407875" y="1907019"/>
            <a:ext cx="3638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20"/>
          <p:cNvSpPr txBox="1"/>
          <p:nvPr/>
        </p:nvSpPr>
        <p:spPr>
          <a:xfrm>
            <a:off x="347345" y="1294439"/>
            <a:ext cx="155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300" u="none" cap="none" strike="noStrike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#100</a:t>
            </a:r>
            <a:r>
              <a:rPr b="0" i="0" lang="pt-BR" sz="13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i="0" lang="pt-BR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  <a:r>
              <a:rPr b="1" i="0" lang="pt-BR" sz="15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1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1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Most influential</a:t>
            </a:r>
            <a:endParaRPr b="0" i="0" sz="11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844639" y="132659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3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Empresas más influyentes</a:t>
            </a:r>
            <a:endParaRPr b="1" i="0" sz="13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pt-BR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b="1" i="1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20"/>
          <p:cNvGrpSpPr/>
          <p:nvPr/>
        </p:nvGrpSpPr>
        <p:grpSpPr>
          <a:xfrm>
            <a:off x="1763534" y="1467808"/>
            <a:ext cx="114924" cy="114939"/>
            <a:chOff x="935300" y="3925874"/>
            <a:chExt cx="146400" cy="146400"/>
          </a:xfrm>
        </p:grpSpPr>
        <p:sp>
          <p:nvSpPr>
            <p:cNvPr id="168" name="Google Shape;168;p20"/>
            <p:cNvSpPr/>
            <p:nvPr/>
          </p:nvSpPr>
          <p:spPr>
            <a:xfrm>
              <a:off x="935300" y="3925874"/>
              <a:ext cx="146400" cy="146400"/>
            </a:xfrm>
            <a:prstGeom prst="ellipse">
              <a:avLst/>
            </a:prstGeom>
            <a:noFill/>
            <a:ln cap="flat" cmpd="sng" w="9525">
              <a:solidFill>
                <a:srgbClr val="FFD1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" name="Google Shape;169;p20"/>
            <p:cNvGrpSpPr/>
            <p:nvPr/>
          </p:nvGrpSpPr>
          <p:grpSpPr>
            <a:xfrm>
              <a:off x="979277" y="3970308"/>
              <a:ext cx="58455" cy="57817"/>
              <a:chOff x="5901950" y="3895029"/>
              <a:chExt cx="134845" cy="133341"/>
            </a:xfrm>
          </p:grpSpPr>
          <p:cxnSp>
            <p:nvCxnSpPr>
              <p:cNvPr id="170" name="Google Shape;170;p20"/>
              <p:cNvCxnSpPr/>
              <p:nvPr/>
            </p:nvCxnSpPr>
            <p:spPr>
              <a:xfrm>
                <a:off x="5901950" y="3961700"/>
                <a:ext cx="128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1" name="Google Shape;171;p20"/>
              <p:cNvSpPr/>
              <p:nvPr/>
            </p:nvSpPr>
            <p:spPr>
              <a:xfrm rot="-2700000">
                <a:off x="5923137" y="3914400"/>
                <a:ext cx="93974" cy="94599"/>
              </a:xfrm>
              <a:custGeom>
                <a:rect b="b" l="l" r="r" t="t"/>
                <a:pathLst>
                  <a:path extrusionOk="0" h="3784" w="3759">
                    <a:moveTo>
                      <a:pt x="3759" y="0"/>
                    </a:moveTo>
                    <a:lnTo>
                      <a:pt x="3759" y="3784"/>
                    </a:lnTo>
                    <a:lnTo>
                      <a:pt x="0" y="3784"/>
                    </a:lnTo>
                  </a:path>
                </a:pathLst>
              </a:custGeom>
              <a:noFill/>
              <a:ln cap="flat" cmpd="sng" w="9525">
                <a:solidFill>
                  <a:srgbClr val="FFD100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</p:grpSp>
      <p:cxnSp>
        <p:nvCxnSpPr>
          <p:cNvPr id="172" name="Google Shape;172;p20"/>
          <p:cNvCxnSpPr/>
          <p:nvPr/>
        </p:nvCxnSpPr>
        <p:spPr>
          <a:xfrm>
            <a:off x="1633715" y="1285433"/>
            <a:ext cx="0" cy="55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41646" t="0"/>
          <a:stretch/>
        </p:blipFill>
        <p:spPr>
          <a:xfrm>
            <a:off x="0" y="0"/>
            <a:ext cx="53356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/>
          <p:nvPr/>
        </p:nvSpPr>
        <p:spPr>
          <a:xfrm>
            <a:off x="-299900" y="1217650"/>
            <a:ext cx="3146700" cy="95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-302950" y="2329394"/>
            <a:ext cx="3146700" cy="952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-320325" y="3452025"/>
            <a:ext cx="3146700" cy="124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4">
            <a:alphaModFix/>
          </a:blip>
          <a:srcRect b="0" l="9649" r="0" t="0"/>
          <a:stretch/>
        </p:blipFill>
        <p:spPr>
          <a:xfrm flipH="1">
            <a:off x="3642236" y="-39250"/>
            <a:ext cx="4295525" cy="52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436584" y="1412868"/>
            <a:ext cx="1266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25</a:t>
            </a:r>
            <a:endParaRPr b="1" i="0" sz="4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36584" y="1783253"/>
            <a:ext cx="1266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pt-BR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r>
              <a:rPr b="0" i="0" lang="pt-BR" sz="1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os</a:t>
            </a:r>
            <a:endParaRPr b="0" i="0" sz="16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436584" y="2541928"/>
            <a:ext cx="1808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4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56.6M</a:t>
            </a:r>
            <a:r>
              <a:rPr b="1" i="0" lang="pt-BR" sz="44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41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436584" y="2912303"/>
            <a:ext cx="16209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compradores</a:t>
            </a:r>
            <a:endParaRPr b="0" i="0" sz="16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36584" y="3854244"/>
            <a:ext cx="19260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52</a:t>
            </a:r>
            <a:r>
              <a:rPr b="1" lang="pt-BR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b="1" i="0" sz="2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36584" y="3529762"/>
            <a:ext cx="1982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436584" y="4160303"/>
            <a:ext cx="1707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17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usuários únicos de fintech</a:t>
            </a:r>
            <a:endParaRPr b="0" i="1" sz="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436584" y="431417"/>
            <a:ext cx="4392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0" i="0" lang="pt-BR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Ecossistema</a:t>
            </a:r>
            <a:r>
              <a:rPr b="1" i="0" lang="pt-BR" sz="3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MELI</a:t>
            </a:r>
            <a:r>
              <a:rPr b="1" i="0" lang="pt-BR" sz="3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2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5408097" y="239010"/>
            <a:ext cx="1221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3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VIS</a:t>
            </a:r>
            <a:endParaRPr b="1" i="0" sz="1300" u="none" cap="none" strike="noStrike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8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Veículos</a:t>
            </a:r>
            <a:r>
              <a:rPr lang="pt-BR" sz="8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, Imóveis e </a:t>
            </a:r>
            <a:r>
              <a:rPr b="0" i="0" lang="pt-BR" sz="8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Servi</a:t>
            </a:r>
            <a:r>
              <a:rPr lang="pt-BR" sz="8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ç</a:t>
            </a:r>
            <a:r>
              <a:rPr b="0" i="0" lang="pt-BR" sz="8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os</a:t>
            </a:r>
            <a:endParaRPr b="0" i="0" sz="800" u="none" cap="none" strike="noStrike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4926435" y="895106"/>
            <a:ext cx="1176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3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Ads</a:t>
            </a:r>
            <a:endParaRPr b="1" i="0" sz="1300" u="none" cap="none" strike="noStrike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8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Publicidad</a:t>
            </a:r>
            <a:r>
              <a:rPr lang="pt-BR" sz="8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e </a:t>
            </a:r>
            <a:r>
              <a:rPr b="0" i="0" lang="pt-BR" sz="8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</a:t>
            </a:r>
            <a:endParaRPr b="0" i="0" sz="900" u="none" cap="none" strike="noStrike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4881666" y="1461395"/>
            <a:ext cx="9609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3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Env</a:t>
            </a:r>
            <a:r>
              <a:rPr b="1" lang="pt-BR" sz="13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1" i="0" lang="pt-BR" sz="13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os</a:t>
            </a:r>
            <a:endParaRPr b="1" i="0" sz="1300" u="none" cap="none" strike="noStrike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8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Logística</a:t>
            </a:r>
            <a:endParaRPr b="0" i="0" sz="800" u="none" cap="none" strike="noStrike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4886255" y="2038010"/>
            <a:ext cx="824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300" u="none" cap="none" strike="noStrik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Shops</a:t>
            </a:r>
            <a:endParaRPr b="1" i="0" sz="1300" u="none" cap="none" strike="noStrike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8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Lojas online</a:t>
            </a:r>
            <a:endParaRPr b="1" i="0" sz="800" u="none" cap="none" strike="noStrike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4794668" y="3239040"/>
            <a:ext cx="10230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900" u="none" cap="none" strike="noStrike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PAGOS</a:t>
            </a:r>
            <a:endParaRPr b="1" i="0" sz="900" u="none" cap="none" strike="noStrike">
              <a:solidFill>
                <a:srgbClr val="E7E7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5149000" y="4103500"/>
            <a:ext cx="9609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66363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lang="pt-BR" sz="900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EMPRÉSTIMOS</a:t>
            </a:r>
            <a:endParaRPr b="1" i="0" sz="900" u="none" cap="none" strike="noStrike">
              <a:solidFill>
                <a:srgbClr val="E7E7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5328103" y="4465315"/>
            <a:ext cx="10230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66363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i="0" lang="pt-BR" sz="900" u="none" cap="none" strike="noStrike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SEGUROS</a:t>
            </a:r>
            <a:endParaRPr b="1" i="0" sz="900" u="none" cap="none" strike="noStrike">
              <a:solidFill>
                <a:srgbClr val="E7E7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5625464" y="4822838"/>
            <a:ext cx="9609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66363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lang="pt-BR" sz="900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BENEFÍCIOS</a:t>
            </a:r>
            <a:endParaRPr b="1" i="0" sz="900" u="none" cap="none" strike="noStrike">
              <a:solidFill>
                <a:srgbClr val="E7E7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8" name="Google Shape;198;p21"/>
          <p:cNvCxnSpPr/>
          <p:nvPr/>
        </p:nvCxnSpPr>
        <p:spPr>
          <a:xfrm>
            <a:off x="5826867" y="2178364"/>
            <a:ext cx="46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6001315" y="1584149"/>
            <a:ext cx="42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00" name="Google Shape;200;p21"/>
          <p:cNvCxnSpPr/>
          <p:nvPr/>
        </p:nvCxnSpPr>
        <p:spPr>
          <a:xfrm>
            <a:off x="6774847" y="344835"/>
            <a:ext cx="49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01" name="Google Shape;201;p21"/>
          <p:cNvCxnSpPr/>
          <p:nvPr/>
        </p:nvCxnSpPr>
        <p:spPr>
          <a:xfrm>
            <a:off x="6273173" y="1007018"/>
            <a:ext cx="43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02" name="Google Shape;202;p21"/>
          <p:cNvCxnSpPr/>
          <p:nvPr/>
        </p:nvCxnSpPr>
        <p:spPr>
          <a:xfrm rot="10800000">
            <a:off x="5836149" y="2921612"/>
            <a:ext cx="43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03" name="Google Shape;203;p21"/>
          <p:cNvSpPr txBox="1"/>
          <p:nvPr/>
        </p:nvSpPr>
        <p:spPr>
          <a:xfrm>
            <a:off x="6477810" y="2224978"/>
            <a:ext cx="198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Líder e</a:t>
            </a:r>
            <a:r>
              <a:rPr b="1" lang="pt-BR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b="1" i="0" lang="pt-BR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e-commerce</a:t>
            </a:r>
            <a:endParaRPr b="1" i="0" sz="18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b="1" i="0" lang="pt-BR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fintech</a:t>
            </a:r>
            <a:r>
              <a:rPr b="0" i="0" lang="pt-BR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e</a:t>
            </a:r>
            <a:r>
              <a:rPr lang="pt-BR" sz="18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b="0" i="0" sz="18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América Latina</a:t>
            </a:r>
            <a:endParaRPr b="0" i="0" sz="1800" u="none" cap="none" strike="noStrike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4" name="Google Shape;204;p21"/>
          <p:cNvCxnSpPr/>
          <p:nvPr/>
        </p:nvCxnSpPr>
        <p:spPr>
          <a:xfrm>
            <a:off x="6874902" y="3240850"/>
            <a:ext cx="1926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21"/>
          <p:cNvCxnSpPr/>
          <p:nvPr/>
        </p:nvCxnSpPr>
        <p:spPr>
          <a:xfrm>
            <a:off x="6874902" y="1992475"/>
            <a:ext cx="1926000" cy="0"/>
          </a:xfrm>
          <a:prstGeom prst="straightConnector1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21"/>
          <p:cNvSpPr txBox="1"/>
          <p:nvPr/>
        </p:nvSpPr>
        <p:spPr>
          <a:xfrm>
            <a:off x="4603670" y="3597902"/>
            <a:ext cx="1427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6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900" u="none" cap="none" strike="noStrike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INVE</a:t>
            </a:r>
            <a:r>
              <a:rPr b="1" lang="pt-BR" sz="900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STIMENTOS</a:t>
            </a:r>
            <a:endParaRPr b="0" i="0" sz="1200" u="none" cap="none" strike="noStrike">
              <a:solidFill>
                <a:srgbClr val="E7E7E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4357899" y="2889127"/>
            <a:ext cx="13845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66363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Arial"/>
              <a:buNone/>
            </a:pPr>
            <a:r>
              <a:rPr b="1" i="0" lang="pt-BR" sz="900" u="none" cap="none" strike="noStrike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b="1" lang="pt-BR" sz="900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ONTAS</a:t>
            </a:r>
            <a:r>
              <a:rPr b="1" i="0" lang="pt-BR" sz="900" u="none" cap="none" strike="noStrike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 DIGITA</a:t>
            </a:r>
            <a:r>
              <a:rPr b="1" lang="pt-BR" sz="900">
                <a:solidFill>
                  <a:srgbClr val="E7E7E7"/>
                </a:solidFill>
                <a:latin typeface="Proxima Nova"/>
                <a:ea typeface="Proxima Nova"/>
                <a:cs typeface="Proxima Nova"/>
                <a:sym typeface="Proxima Nova"/>
              </a:rPr>
              <a:t>IS</a:t>
            </a:r>
            <a:endParaRPr b="1" i="0" sz="900" u="none" cap="none" strike="noStrike">
              <a:solidFill>
                <a:srgbClr val="E7E7E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1784" y="3499913"/>
            <a:ext cx="1155400" cy="2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1"/>
          <p:cNvCxnSpPr/>
          <p:nvPr/>
        </p:nvCxnSpPr>
        <p:spPr>
          <a:xfrm rot="10800000">
            <a:off x="5897825" y="3305687"/>
            <a:ext cx="43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0" name="Google Shape;210;p21"/>
          <p:cNvCxnSpPr/>
          <p:nvPr/>
        </p:nvCxnSpPr>
        <p:spPr>
          <a:xfrm rot="10800000">
            <a:off x="6023396" y="3729625"/>
            <a:ext cx="43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1" name="Google Shape;211;p21"/>
          <p:cNvCxnSpPr/>
          <p:nvPr/>
        </p:nvCxnSpPr>
        <p:spPr>
          <a:xfrm rot="10800000">
            <a:off x="6230132" y="4151287"/>
            <a:ext cx="43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2" name="Google Shape;212;p21"/>
          <p:cNvCxnSpPr/>
          <p:nvPr/>
        </p:nvCxnSpPr>
        <p:spPr>
          <a:xfrm rot="10800000">
            <a:off x="6461411" y="4501699"/>
            <a:ext cx="43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3" name="Google Shape;213;p21"/>
          <p:cNvCxnSpPr/>
          <p:nvPr/>
        </p:nvCxnSpPr>
        <p:spPr>
          <a:xfrm rot="10800000">
            <a:off x="6795479" y="4862562"/>
            <a:ext cx="43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214" name="Google Shape;21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1428" y="1367836"/>
            <a:ext cx="352412" cy="3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9788" y="3777466"/>
            <a:ext cx="352401" cy="3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86087" y="2510687"/>
            <a:ext cx="272451" cy="34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title="Logo Versões Coloridas-Logo Horizontal Escala Cinza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52650" y="1159000"/>
            <a:ext cx="1274527" cy="8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4386325" y="1153175"/>
            <a:ext cx="22929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81" y="0"/>
            <a:ext cx="82655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b="7748" l="0" r="0" t="7748"/>
          <a:stretch/>
        </p:blipFill>
        <p:spPr>
          <a:xfrm>
            <a:off x="2533950" y="1051800"/>
            <a:ext cx="4572001" cy="257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4">
            <a:alphaModFix/>
          </a:blip>
          <a:srcRect b="1974" l="9654" r="19922" t="38727"/>
          <a:stretch/>
        </p:blipFill>
        <p:spPr>
          <a:xfrm>
            <a:off x="4696725" y="-32825"/>
            <a:ext cx="4469700" cy="2508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5">
            <a:alphaModFix/>
          </a:blip>
          <a:srcRect b="7748" l="0" r="0" t="7748"/>
          <a:stretch/>
        </p:blipFill>
        <p:spPr>
          <a:xfrm>
            <a:off x="0" y="0"/>
            <a:ext cx="9143997" cy="5149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193200" y="196158"/>
            <a:ext cx="69147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Dentro do Fullfilment</a:t>
            </a:r>
            <a:endParaRPr b="1"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0" y="308219"/>
            <a:ext cx="63900" cy="400200"/>
          </a:xfrm>
          <a:prstGeom prst="rect">
            <a:avLst/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8008575" y="289149"/>
            <a:ext cx="1140300" cy="2388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00">
                <a:solidFill>
                  <a:srgbClr val="404040"/>
                </a:solidFill>
                <a:latin typeface="Proxima Nova"/>
                <a:ea typeface="Proxima Nova"/>
                <a:cs typeface="Proxima Nova"/>
                <a:sym typeface="Proxima Nova"/>
              </a:rPr>
              <a:t>E N V I O S  </a:t>
            </a:r>
            <a:endParaRPr b="1" sz="700">
              <a:solidFill>
                <a:srgbClr val="40404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3">
            <a:alphaModFix/>
          </a:blip>
          <a:srcRect b="7906" l="0" r="0" t="7897"/>
          <a:stretch/>
        </p:blipFill>
        <p:spPr>
          <a:xfrm>
            <a:off x="152400" y="0"/>
            <a:ext cx="9176704" cy="514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 rotWithShape="1">
          <a:blip r:embed="rId4">
            <a:alphaModFix/>
          </a:blip>
          <a:srcRect b="6396" l="67221" r="7063" t="9661"/>
          <a:stretch/>
        </p:blipFill>
        <p:spPr>
          <a:xfrm>
            <a:off x="6929200" y="25"/>
            <a:ext cx="2367300" cy="514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 rotWithShape="1">
          <a:blip r:embed="rId5">
            <a:alphaModFix/>
          </a:blip>
          <a:srcRect b="15740" l="35935" r="36345" t="-50"/>
          <a:stretch/>
        </p:blipFill>
        <p:spPr>
          <a:xfrm>
            <a:off x="4435075" y="-3150"/>
            <a:ext cx="2540273" cy="514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6">
            <a:alphaModFix/>
          </a:blip>
          <a:srcRect b="0" l="36859" r="35852" t="0"/>
          <a:stretch/>
        </p:blipFill>
        <p:spPr>
          <a:xfrm>
            <a:off x="23200" y="-3575"/>
            <a:ext cx="2108349" cy="514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 rotWithShape="1">
          <a:blip r:embed="rId7">
            <a:alphaModFix/>
          </a:blip>
          <a:srcRect b="15604" l="40706" r="33403" t="0"/>
          <a:stretch/>
        </p:blipFill>
        <p:spPr>
          <a:xfrm>
            <a:off x="2131550" y="3175"/>
            <a:ext cx="2367299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/>
          <p:nvPr/>
        </p:nvSpPr>
        <p:spPr>
          <a:xfrm>
            <a:off x="311700" y="4580300"/>
            <a:ext cx="11205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PutAway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2673900" y="4580300"/>
            <a:ext cx="11205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Picking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5264700" y="4580300"/>
            <a:ext cx="11205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Packing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7474500" y="4580300"/>
            <a:ext cx="1120500" cy="378600"/>
          </a:xfrm>
          <a:prstGeom prst="roundRect">
            <a:avLst>
              <a:gd fmla="val 50000" name="adj"/>
            </a:avLst>
          </a:prstGeom>
          <a:solidFill>
            <a:srgbClr val="FFE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Shipping</a:t>
            </a:r>
            <a:endParaRPr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72650" y="77050"/>
            <a:ext cx="4158000" cy="4993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E6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